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Barlow Light" panose="00000400000000000000" pitchFamily="2" charset="0"/>
      <p:regular r:id="rId17"/>
      <p:italic r:id="rId18"/>
    </p:embeddedFont>
    <p:embeddedFont>
      <p:font typeface="Barlow Medium" panose="00000600000000000000" pitchFamily="2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29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29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384941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Serverless Image Processing on AWS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3939302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DV1566 HT25 lp2 Introduction to Cloud Computing - Final Project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81063" y="4539496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14 </a:t>
            </a:r>
            <a:b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</a:br>
            <a:r>
              <a:rPr lang="en-US" sz="17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Yalamati</a:t>
            </a: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Nikhil Souri, </a:t>
            </a:r>
            <a:b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</a:b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Ajay Kumar Reddy Bindela, </a:t>
            </a:r>
            <a:b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</a:b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Shaik Mahammed Sameen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81063" y="5979132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Supervisors: Emiliano Casalicchio and Shahrooz Abghari | December 17, 2024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60571"/>
            <a:ext cx="5820013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Conclusions &amp; Future Directions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367462" y="1748671"/>
            <a:ext cx="2496622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Achievements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2247900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implemented end-to-end serverless image processing pipeline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367462" y="2912507"/>
            <a:ext cx="3462576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multiple AWS services (S3, Lambda, API Gateway, Rekognition, CloudWatch)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367462" y="3876675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Extended beyond basic label detection to include pixel-level transformations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67462" y="4541282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intuitive browser-based UI for direct user interaction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367462" y="5205889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Demonstrated automatic scalability with operation-aware metrics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367462" y="5870496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Processing time: hundreds of milliseconds per image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4382" y="1748671"/>
            <a:ext cx="2849404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Limitations &amp; Future Work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294382" y="2247900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Small-scale testing due to AWS Academy Learner Lab constraints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4382" y="2912507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concurrency testing in production scenarios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4382" y="3698796"/>
            <a:ext cx="2552462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Enhancement Opportunities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94382" y="4145875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Additional processing features (filters, effects, format conversion)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94382" y="4810482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performance analysis with larger datasets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294382" y="5475089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Richer frontend with batch processing capabilities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294382" y="6139696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Production deployment with enhanced monitoring and alarms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0294382" y="6804303"/>
            <a:ext cx="346257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optimization analysis across operation types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8A9E3-494A-58A2-C26D-A6FD4C56D507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95864"/>
            <a:ext cx="640472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Overview &amp;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358509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Core Challenge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81063" y="2945844"/>
            <a:ext cx="61654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 a scalable, serverless image-processing platform using AWS services that can handle multiple transformation operations and provide real-time performance metrics.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81063" y="4223385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Capabilities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81063" y="4749641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Label detection using Amazon Rekognition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81063" y="5179100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Pixel-level transformations (grayscale, resize, thumbnail)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81063" y="5608558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Browser-based UI for direct uploads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81063" y="6038017"/>
            <a:ext cx="616541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CloudWatch metrics with operation dimensions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44" y="2386013"/>
            <a:ext cx="6165413" cy="43998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C3A97A-9DC5-3E91-CB8F-1A6EC7794420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46152"/>
            <a:ext cx="6632258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AWS Architecture Components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81063" y="1698665"/>
            <a:ext cx="4142542" cy="3184684"/>
          </a:xfrm>
          <a:prstGeom prst="roundRect">
            <a:avLst>
              <a:gd name="adj" fmla="val 29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08948" y="1926550"/>
            <a:ext cx="660797" cy="660797"/>
          </a:xfrm>
          <a:prstGeom prst="roundRect">
            <a:avLst>
              <a:gd name="adj" fmla="val 13836451"/>
            </a:avLst>
          </a:prstGeom>
          <a:solidFill>
            <a:srgbClr val="F65F6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0638" y="2108240"/>
            <a:ext cx="297299" cy="2972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8948" y="28076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Amazon S3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08948" y="3245763"/>
            <a:ext cx="3686770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 buckets: input bucket (dv1566-image-input-nikhil) for originals and output bucket (dv1566-image-output-nikhil) with operation-specific prefixes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43870" y="1698665"/>
            <a:ext cx="4142542" cy="3184684"/>
          </a:xfrm>
          <a:prstGeom prst="roundRect">
            <a:avLst>
              <a:gd name="adj" fmla="val 29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71755" y="1926550"/>
            <a:ext cx="660797" cy="660797"/>
          </a:xfrm>
          <a:prstGeom prst="roundRect">
            <a:avLst>
              <a:gd name="adj" fmla="val 13836451"/>
            </a:avLst>
          </a:prstGeom>
          <a:solidFill>
            <a:srgbClr val="F65F6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445" y="2108240"/>
            <a:ext cx="297299" cy="2972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1755" y="28076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AWS Lambda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471755" y="3245763"/>
            <a:ext cx="3686770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function dv1566-image-processor handles transformations using Pillow library and Rekognition integration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06677" y="1698665"/>
            <a:ext cx="4142542" cy="3184684"/>
          </a:xfrm>
          <a:prstGeom prst="roundRect">
            <a:avLst>
              <a:gd name="adj" fmla="val 29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34562" y="1926550"/>
            <a:ext cx="660797" cy="660797"/>
          </a:xfrm>
          <a:prstGeom prst="roundRect">
            <a:avLst>
              <a:gd name="adj" fmla="val 13836451"/>
            </a:avLst>
          </a:prstGeom>
          <a:solidFill>
            <a:srgbClr val="F65F6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6252" y="2108240"/>
            <a:ext cx="297299" cy="2972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4562" y="2807613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API Gateway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34562" y="3245763"/>
            <a:ext cx="368677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 API endpoint (POST /process) enables external client triggers and browser-based uploads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881063" y="5103614"/>
            <a:ext cx="6323886" cy="2479834"/>
          </a:xfrm>
          <a:prstGeom prst="roundRect">
            <a:avLst>
              <a:gd name="adj" fmla="val 373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108948" y="5331500"/>
            <a:ext cx="660797" cy="660797"/>
          </a:xfrm>
          <a:prstGeom prst="roundRect">
            <a:avLst>
              <a:gd name="adj" fmla="val 13836451"/>
            </a:avLst>
          </a:prstGeom>
          <a:solidFill>
            <a:srgbClr val="F65F6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0638" y="5513189"/>
            <a:ext cx="297299" cy="2972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8948" y="6212562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Amazon Rekognition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1108948" y="6650712"/>
            <a:ext cx="586811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Performs image analysis providing labels with confidence scores for object and scene detection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5214" y="5103614"/>
            <a:ext cx="6324005" cy="2479834"/>
          </a:xfrm>
          <a:prstGeom prst="roundRect">
            <a:avLst>
              <a:gd name="adj" fmla="val 373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53099" y="5331500"/>
            <a:ext cx="660797" cy="660797"/>
          </a:xfrm>
          <a:prstGeom prst="roundRect">
            <a:avLst>
              <a:gd name="adj" fmla="val 13836451"/>
            </a:avLst>
          </a:prstGeom>
          <a:solidFill>
            <a:srgbClr val="F65F6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4789" y="5513189"/>
            <a:ext cx="297299" cy="2972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3099" y="6212562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CloudWatch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7653099" y="6650712"/>
            <a:ext cx="586823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Stores custom metrics and Lambda metrics with operation-aware dimensions for performance analysis</a:t>
            </a: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01358F-075B-FE43-CA50-14512A695B6A}"/>
              </a:ext>
            </a:extLst>
          </p:cNvPr>
          <p:cNvSpPr/>
          <p:nvPr/>
        </p:nvSpPr>
        <p:spPr>
          <a:xfrm>
            <a:off x="12741965" y="7673009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740" y="536019"/>
            <a:ext cx="41392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Lambda Function Implementation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79740" y="1204674"/>
            <a:ext cx="1689616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Processing Pipeline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79740" y="1558290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779740" y="1758315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779740" y="1852136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Download Image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79740" y="2154793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Retrieve original from S3 input bucket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79740" y="2579132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79740" y="2779157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779740" y="2872978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Apply Transformation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79740" y="3175635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Pillow for grayscale, resize, or thumbnail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79740" y="3599974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779740" y="3799999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4" name="Text 12"/>
          <p:cNvSpPr/>
          <p:nvPr/>
        </p:nvSpPr>
        <p:spPr>
          <a:xfrm>
            <a:off x="779740" y="3893820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Store Result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79740" y="4196477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Save to output bucket under operation prefix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79740" y="4620816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79740" y="4820841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8" name="Text 16"/>
          <p:cNvSpPr/>
          <p:nvPr/>
        </p:nvSpPr>
        <p:spPr>
          <a:xfrm>
            <a:off x="779740" y="4914662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Run Rekognition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79740" y="5217319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Optionally detect labels and confidence scores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79740" y="5641658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779740" y="5841682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779740" y="5935504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Publish Metrics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779740" y="6238161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Send custom metrics to CloudWatch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79740" y="6662499"/>
            <a:ext cx="126683" cy="15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06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779740" y="6862524"/>
            <a:ext cx="5042892" cy="1524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26" name="Text 24"/>
          <p:cNvSpPr/>
          <p:nvPr/>
        </p:nvSpPr>
        <p:spPr>
          <a:xfrm>
            <a:off x="779740" y="6956346"/>
            <a:ext cx="140791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Return Response</a:t>
            </a: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79740" y="7259003"/>
            <a:ext cx="504289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 with metadata, labels, and base64 image</a:t>
            </a:r>
            <a:endParaRPr lang="en-US" sz="14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56" y="1365010"/>
            <a:ext cx="7979796" cy="4261408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6139339" y="6603801"/>
            <a:ext cx="7718822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 Variables:</a:t>
            </a: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INPUT_BUCKET and OUTPUT_BUCKET configured for bucket names. IAM role LabRole provides necessary permissions.</a:t>
            </a:r>
            <a:endParaRPr lang="en-US" sz="9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1AC3C8-6F35-0484-5645-33C1091D9767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02519"/>
            <a:ext cx="4936331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S3 Bucket Organization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265164"/>
            <a:ext cx="293715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Input Bucket Structure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880003"/>
            <a:ext cx="6165413" cy="3090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1063" y="6218515"/>
            <a:ext cx="61654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Original images stored in dv1566-image-input-nikhil, including uploads/ prefix for browser-based submissions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1544" y="2265164"/>
            <a:ext cx="312670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Bucket Structure</a:t>
            </a:r>
            <a:endParaRPr lang="en-US" sz="2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44" y="2880003"/>
            <a:ext cx="6165413" cy="30961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1544" y="6223873"/>
            <a:ext cx="61654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Processed images organized by operation: processed/original/, processed/grayscale/, processed/resize/, processed/thumbnail/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9E724-76D9-74BF-28E3-D17F141DB5C2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4023"/>
            <a:ext cx="3570922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API Gateway Integration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81063" y="1567696"/>
            <a:ext cx="2620208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HTTP Endpoint Configuration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81063" y="1978819"/>
            <a:ext cx="571619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 route </a:t>
            </a:r>
            <a:r>
              <a:rPr lang="en-US" sz="12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POST /process</a:t>
            </a:r>
            <a:r>
              <a:rPr lang="en-US" sz="1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accepts JSON requests in two modes: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881063" y="2398990"/>
            <a:ext cx="5716191" cy="2048708"/>
          </a:xfrm>
          <a:prstGeom prst="roundRect">
            <a:avLst>
              <a:gd name="adj" fmla="val 3161"/>
            </a:avLst>
          </a:prstGeom>
          <a:solidFill>
            <a:srgbClr val="48040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48" y="2616875"/>
            <a:ext cx="214074" cy="1713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03509" y="2591633"/>
            <a:ext cx="171330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S3 Mode (Legacy)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403509" y="2979182"/>
            <a:ext cx="5039558" cy="1218009"/>
          </a:xfrm>
          <a:prstGeom prst="roundRect">
            <a:avLst>
              <a:gd name="adj" fmla="val 5317"/>
            </a:avLst>
          </a:prstGeom>
          <a:solidFill>
            <a:srgbClr val="262425"/>
          </a:solidFill>
          <a:ln/>
        </p:spPr>
      </p:sp>
      <p:sp>
        <p:nvSpPr>
          <p:cNvPr id="9" name="Shape 6"/>
          <p:cNvSpPr/>
          <p:nvPr/>
        </p:nvSpPr>
        <p:spPr>
          <a:xfrm>
            <a:off x="1395889" y="2979182"/>
            <a:ext cx="5054798" cy="1218009"/>
          </a:xfrm>
          <a:prstGeom prst="roundRect">
            <a:avLst>
              <a:gd name="adj" fmla="val 1899"/>
            </a:avLst>
          </a:prstGeom>
          <a:solidFill>
            <a:srgbClr val="262425"/>
          </a:solidFill>
          <a:ln/>
        </p:spPr>
      </p:sp>
      <p:sp>
        <p:nvSpPr>
          <p:cNvPr id="10" name="Text 7"/>
          <p:cNvSpPr/>
          <p:nvPr/>
        </p:nvSpPr>
        <p:spPr>
          <a:xfrm>
            <a:off x="1550075" y="3094792"/>
            <a:ext cx="4746427" cy="986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{"bucket": "dv1566-image-input-nikhil",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"key": "image.png",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"operation": "labels",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"runRekognition": true}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881063" y="4621173"/>
            <a:ext cx="5716191" cy="2295406"/>
          </a:xfrm>
          <a:prstGeom prst="roundRect">
            <a:avLst>
              <a:gd name="adj" fmla="val 2822"/>
            </a:avLst>
          </a:prstGeom>
          <a:solidFill>
            <a:srgbClr val="480405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48" y="4839057"/>
            <a:ext cx="214074" cy="17133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03509" y="4813816"/>
            <a:ext cx="171330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Browser Mode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1403509" y="5201364"/>
            <a:ext cx="5039558" cy="1464707"/>
          </a:xfrm>
          <a:prstGeom prst="roundRect">
            <a:avLst>
              <a:gd name="adj" fmla="val 4422"/>
            </a:avLst>
          </a:prstGeom>
          <a:solidFill>
            <a:srgbClr val="262425"/>
          </a:solidFill>
          <a:ln/>
        </p:spPr>
      </p:sp>
      <p:sp>
        <p:nvSpPr>
          <p:cNvPr id="15" name="Shape 11"/>
          <p:cNvSpPr/>
          <p:nvPr/>
        </p:nvSpPr>
        <p:spPr>
          <a:xfrm>
            <a:off x="1395889" y="5201364"/>
            <a:ext cx="5054798" cy="1464707"/>
          </a:xfrm>
          <a:prstGeom prst="roundRect">
            <a:avLst>
              <a:gd name="adj" fmla="val 1579"/>
            </a:avLst>
          </a:prstGeom>
          <a:solidFill>
            <a:srgbClr val="262425"/>
          </a:solidFill>
          <a:ln/>
        </p:spPr>
      </p:sp>
      <p:sp>
        <p:nvSpPr>
          <p:cNvPr id="16" name="Text 12"/>
          <p:cNvSpPr/>
          <p:nvPr/>
        </p:nvSpPr>
        <p:spPr>
          <a:xfrm>
            <a:off x="1550075" y="5316974"/>
            <a:ext cx="4746427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{"imageBase64": "base64string...",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"operation": "grayscale",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"width": 800,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"height": 600,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"runRekognition": true}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881063" y="7090053"/>
            <a:ext cx="571619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Endpoint URL:</a:t>
            </a:r>
            <a:r>
              <a:rPr lang="en-US" sz="12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https://456uqhtma1.execute-api.us-east-1.amazonaws.com/process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981111" y="1552218"/>
            <a:ext cx="677572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513" y="2897302"/>
            <a:ext cx="7199728" cy="36531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EDBC77-DB3C-F5E3-4935-DAB41DFB7FAF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7462" y="1511022"/>
            <a:ext cx="7080171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CloudWatch Metrics &amp; Monitoring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367462" y="2563535"/>
            <a:ext cx="2277070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5700" dirty="0"/>
          </a:p>
        </p:txBody>
      </p:sp>
      <p:sp>
        <p:nvSpPr>
          <p:cNvPr id="6" name="Text 2"/>
          <p:cNvSpPr/>
          <p:nvPr/>
        </p:nvSpPr>
        <p:spPr>
          <a:xfrm>
            <a:off x="6367462" y="3565684"/>
            <a:ext cx="227707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Custom Metrics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67462" y="4003834"/>
            <a:ext cx="2277070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ProcessedImagesCount, ProcessingTimeMs, LabelsCount, FailedImagesCount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919805" y="2563535"/>
            <a:ext cx="2277070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5700" dirty="0"/>
          </a:p>
        </p:txBody>
      </p:sp>
      <p:sp>
        <p:nvSpPr>
          <p:cNvPr id="9" name="Text 5"/>
          <p:cNvSpPr/>
          <p:nvPr/>
        </p:nvSpPr>
        <p:spPr>
          <a:xfrm>
            <a:off x="8919805" y="3565684"/>
            <a:ext cx="227707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Operation Types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919805" y="4003834"/>
            <a:ext cx="227707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Labels, grayscale, resize, thumbnail, error dimensions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1472148" y="2563535"/>
            <a:ext cx="2277189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100+</a:t>
            </a:r>
            <a:endParaRPr lang="en-US" sz="5700" dirty="0"/>
          </a:p>
        </p:txBody>
      </p:sp>
      <p:sp>
        <p:nvSpPr>
          <p:cNvPr id="12" name="Text 8"/>
          <p:cNvSpPr/>
          <p:nvPr/>
        </p:nvSpPr>
        <p:spPr>
          <a:xfrm>
            <a:off x="11472148" y="3565684"/>
            <a:ext cx="227718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Milliseconds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1472148" y="4003834"/>
            <a:ext cx="2277189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Typical processing time per image including transformations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6367462" y="5661303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Dashboard dv1566-image-dashboard visualizes both custom application metrics and AWS Lambda metrics (invocations, duration, errors, concurrent executions) with operation-specific filtering.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C115BA-3309-85B3-5A5A-70D6B750134F}"/>
              </a:ext>
            </a:extLst>
          </p:cNvPr>
          <p:cNvSpPr/>
          <p:nvPr/>
        </p:nvSpPr>
        <p:spPr>
          <a:xfrm>
            <a:off x="0" y="0"/>
            <a:ext cx="5642024" cy="82296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24" y="2732546"/>
            <a:ext cx="5936565" cy="29287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3D4C05-326F-B899-C0C4-01D6DDC9024A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77316"/>
            <a:ext cx="4189214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Browser-Based User Interface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881063" y="2532886"/>
            <a:ext cx="1909167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UI Capabilities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81063" y="2914720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file selection and upload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81063" y="3193802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Base64 encoding for direct API submission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81063" y="3472885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Operation selection (labels, grayscale, resize, thumbnail)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81063" y="3751967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width/height parameters for resizing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81063" y="4031050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Rekognition enable/disable toggle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81063" y="4310132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display of processed images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81063" y="4589215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Label visualization with confidence scores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1063" y="4868297"/>
            <a:ext cx="5598557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Raw JSON response for debugging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54621" y="6338512"/>
            <a:ext cx="6920270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 HTML file with JavaScript for seamless client-side processing and immediate visual feedback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E43EB-7152-48DE-BCA5-705EDA13D866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D32382-994D-FB06-516F-B50DF5FE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74" t="1666" r="4358"/>
          <a:stretch>
            <a:fillRect/>
          </a:stretch>
        </p:blipFill>
        <p:spPr>
          <a:xfrm>
            <a:off x="6380922" y="1824839"/>
            <a:ext cx="7487686" cy="4387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168B47A-E2B2-3096-4CC9-EE523DA91192}"/>
              </a:ext>
            </a:extLst>
          </p:cNvPr>
          <p:cNvSpPr/>
          <p:nvPr/>
        </p:nvSpPr>
        <p:spPr>
          <a:xfrm>
            <a:off x="-149087" y="-3742"/>
            <a:ext cx="5642024" cy="8229600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0"/>
          <p:cNvSpPr/>
          <p:nvPr/>
        </p:nvSpPr>
        <p:spPr>
          <a:xfrm>
            <a:off x="8328354" y="606981"/>
            <a:ext cx="5106948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Scalability Testing &amp; Results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8328354" y="1201936"/>
            <a:ext cx="251983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Load Test Methodology</a:t>
            </a:r>
            <a:endParaRPr lang="en-US" sz="1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06" y="1624902"/>
            <a:ext cx="936188" cy="11234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6961" y="1812068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Baseline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0226961" y="2184258"/>
            <a:ext cx="625852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Single HTTP request to verify metrics appear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606" y="2748376"/>
            <a:ext cx="936188" cy="11234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6961" y="2935542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API Load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10226961" y="3307732"/>
            <a:ext cx="625852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10 consecutive HTTP requests via PowerShell loop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606" y="3871850"/>
            <a:ext cx="936188" cy="112347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226961" y="4059016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S3 Burst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10226961" y="4431205"/>
            <a:ext cx="625852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5-10 simultaneous uploads to trigger event burst</a:t>
            </a:r>
            <a:endParaRPr lang="en-US" sz="14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606" y="4995323"/>
            <a:ext cx="936188" cy="112347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26961" y="5182490"/>
            <a:ext cx="2080498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Analysis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10226961" y="5554679"/>
            <a:ext cx="625852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Observe spikes in CloudWatch dashboard metrics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1252330" y="6611660"/>
            <a:ext cx="12497007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increases in ProcessedImagesCount, Lambda invocations, and ProcessingTimeMs demonstrate automatic scaling without manual intervention. Average processing time remained stable across load periods.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910F0-66BF-B881-395E-C3F91C956E6E}"/>
              </a:ext>
            </a:extLst>
          </p:cNvPr>
          <p:cNvSpPr/>
          <p:nvPr/>
        </p:nvSpPr>
        <p:spPr>
          <a:xfrm>
            <a:off x="12741965" y="7682948"/>
            <a:ext cx="1888435" cy="546652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1B4D99-AB1C-7A19-E84A-C85FBCA80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2" y="1784583"/>
            <a:ext cx="8629504" cy="401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734</Words>
  <Application>Microsoft Office PowerPoint</Application>
  <PresentationFormat>Custom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</vt:lpstr>
      <vt:lpstr>Consolas</vt:lpstr>
      <vt:lpstr>Barlow Light</vt:lpstr>
      <vt:lpstr>Arial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NIKHIL SOURI YALAMATI</cp:lastModifiedBy>
  <cp:revision>7</cp:revision>
  <dcterms:created xsi:type="dcterms:W3CDTF">2025-12-29T08:30:48Z</dcterms:created>
  <dcterms:modified xsi:type="dcterms:W3CDTF">2026-01-16T19:46:54Z</dcterms:modified>
</cp:coreProperties>
</file>